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8" r:id="rId2"/>
    <p:sldId id="279" r:id="rId3"/>
    <p:sldId id="259" r:id="rId4"/>
    <p:sldId id="256" r:id="rId5"/>
    <p:sldId id="281" r:id="rId6"/>
    <p:sldId id="285" r:id="rId7"/>
    <p:sldId id="260" r:id="rId8"/>
    <p:sldId id="262" r:id="rId9"/>
    <p:sldId id="263" r:id="rId10"/>
    <p:sldId id="264" r:id="rId11"/>
    <p:sldId id="265" r:id="rId12"/>
    <p:sldId id="283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9" autoAdjust="0"/>
    <p:restoredTop sz="94716" autoAdjust="0"/>
  </p:normalViewPr>
  <p:slideViewPr>
    <p:cSldViewPr>
      <p:cViewPr varScale="1">
        <p:scale>
          <a:sx n="98" d="100"/>
          <a:sy n="98" d="100"/>
        </p:scale>
        <p:origin x="-6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B77CCB8-C84D-4831-95B0-5172CEC5F8E7}" type="datetimeFigureOut">
              <a:rPr lang="en-US" smtClean="0"/>
              <a:t>4/18/2012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C55F06B-4D11-4D6F-8531-EC6A23655DC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CCB8-C84D-4831-95B0-5172CEC5F8E7}" type="datetimeFigureOut">
              <a:rPr lang="en-US" smtClean="0"/>
              <a:t>4/18/2012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F06B-4D11-4D6F-8531-EC6A23655DC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CCB8-C84D-4831-95B0-5172CEC5F8E7}" type="datetimeFigureOut">
              <a:rPr lang="en-US" smtClean="0"/>
              <a:t>4/18/2012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F06B-4D11-4D6F-8531-EC6A23655DC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CCB8-C84D-4831-95B0-5172CEC5F8E7}" type="datetimeFigureOut">
              <a:rPr lang="en-US" smtClean="0"/>
              <a:t>4/18/2012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F06B-4D11-4D6F-8531-EC6A23655DC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CCB8-C84D-4831-95B0-5172CEC5F8E7}" type="datetimeFigureOut">
              <a:rPr lang="en-US" smtClean="0"/>
              <a:t>4/18/2012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F06B-4D11-4D6F-8531-EC6A23655DC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CCB8-C84D-4831-95B0-5172CEC5F8E7}" type="datetimeFigureOut">
              <a:rPr lang="en-US" smtClean="0"/>
              <a:t>4/18/2012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F06B-4D11-4D6F-8531-EC6A23655DC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CCB8-C84D-4831-95B0-5172CEC5F8E7}" type="datetimeFigureOut">
              <a:rPr lang="en-US" smtClean="0"/>
              <a:t>4/18/2012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F06B-4D11-4D6F-8531-EC6A23655DC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CCB8-C84D-4831-95B0-5172CEC5F8E7}" type="datetimeFigureOut">
              <a:rPr lang="en-US" smtClean="0"/>
              <a:t>4/18/2012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F06B-4D11-4D6F-8531-EC6A23655DC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CCB8-C84D-4831-95B0-5172CEC5F8E7}" type="datetimeFigureOut">
              <a:rPr lang="en-US" smtClean="0"/>
              <a:t>4/18/2012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F06B-4D11-4D6F-8531-EC6A23655DC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B77CCB8-C84D-4831-95B0-5172CEC5F8E7}" type="datetimeFigureOut">
              <a:rPr lang="en-US" smtClean="0"/>
              <a:t>4/18/2012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C55F06B-4D11-4D6F-8531-EC6A23655DC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B77CCB8-C84D-4831-95B0-5172CEC5F8E7}" type="datetimeFigureOut">
              <a:rPr lang="en-US" smtClean="0"/>
              <a:t>4/18/2012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C55F06B-4D11-4D6F-8531-EC6A23655DC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B77CCB8-C84D-4831-95B0-5172CEC5F8E7}" type="datetimeFigureOut">
              <a:rPr lang="en-US" smtClean="0"/>
              <a:t>4/18/2012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C55F06B-4D11-4D6F-8531-EC6A23655DC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6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jgarcia2012.weebly.com/" TargetMode="External"/><Relationship Id="rId3" Type="http://schemas.openxmlformats.org/officeDocument/2006/relationships/hyperlink" Target="http://www.pbskids.org/lions/stories" TargetMode="External"/><Relationship Id="rId7" Type="http://schemas.openxmlformats.org/officeDocument/2006/relationships/hyperlink" Target="http://ivyjoy.com/fables/index.s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childclassics.com/" TargetMode="External"/><Relationship Id="rId5" Type="http://schemas.openxmlformats.org/officeDocument/2006/relationships/hyperlink" Target="http://www.storyit.com/Classics/Stories/aesop.htm" TargetMode="External"/><Relationship Id="rId4" Type="http://schemas.openxmlformats.org/officeDocument/2006/relationships/hyperlink" Target="http://www.kidsfables.com/" TargetMode="External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tube.com/viewVideo.php?title=Three_Little_Pigs_Digital_Story&amp;video_id=236266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8r.com/kidsbook/pigs.html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1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2" y="1143000"/>
            <a:ext cx="6098722" cy="4572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</p:pic>
      <p:sp>
        <p:nvSpPr>
          <p:cNvPr id="4" name="TextBox 3"/>
          <p:cNvSpPr txBox="1"/>
          <p:nvPr/>
        </p:nvSpPr>
        <p:spPr>
          <a:xfrm>
            <a:off x="5105400" y="258625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 CENA" pitchFamily="2" charset="0"/>
              </a:rPr>
              <a:t>Ms. Garcia</a:t>
            </a:r>
            <a:endParaRPr lang="en-US" sz="3200" dirty="0">
              <a:latin typeface="AR CE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75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1487488"/>
            <a:ext cx="5407025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68526" y="1122083"/>
            <a:ext cx="5542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They all live happily ever after in the brick house.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4834" y="5562600"/>
            <a:ext cx="126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The End.!!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97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863025"/>
            <a:ext cx="6858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Now it’s your turn to do the following: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100" y="1453662"/>
            <a:ext cx="7543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B050"/>
                </a:solidFill>
              </a:rPr>
              <a:t>Students </a:t>
            </a:r>
            <a:r>
              <a:rPr lang="en-US" sz="2000" dirty="0" smtClean="0">
                <a:solidFill>
                  <a:srgbClr val="00B050"/>
                </a:solidFill>
              </a:rPr>
              <a:t>will </a:t>
            </a:r>
            <a:r>
              <a:rPr lang="en-US" sz="2000" dirty="0">
                <a:solidFill>
                  <a:srgbClr val="00B050"/>
                </a:solidFill>
              </a:rPr>
              <a:t>be reading stories on fiction and </a:t>
            </a:r>
            <a:r>
              <a:rPr lang="en-US" sz="2000" dirty="0" smtClean="0">
                <a:solidFill>
                  <a:srgbClr val="00B050"/>
                </a:solidFill>
              </a:rPr>
              <a:t>nonfiction.</a:t>
            </a:r>
          </a:p>
          <a:p>
            <a:endParaRPr lang="en-US" sz="2000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B050"/>
                </a:solidFill>
              </a:rPr>
              <a:t>Students will gather in groups </a:t>
            </a:r>
            <a:r>
              <a:rPr lang="en-US" sz="2000" dirty="0">
                <a:solidFill>
                  <a:srgbClr val="00B050"/>
                </a:solidFill>
              </a:rPr>
              <a:t>and ask the class monitor to pass the stories and graphic organizers.  </a:t>
            </a:r>
            <a:endParaRPr lang="en-US" sz="2000" dirty="0" smtClean="0">
              <a:solidFill>
                <a:srgbClr val="00B050"/>
              </a:solidFill>
            </a:endParaRPr>
          </a:p>
          <a:p>
            <a:endParaRPr lang="en-US" sz="2000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B050"/>
                </a:solidFill>
              </a:rPr>
              <a:t>Students </a:t>
            </a:r>
            <a:r>
              <a:rPr lang="en-US" sz="2000" dirty="0">
                <a:solidFill>
                  <a:srgbClr val="00B050"/>
                </a:solidFill>
              </a:rPr>
              <a:t>will then read and discuss the stories in their groups.  </a:t>
            </a:r>
            <a:endParaRPr lang="en-US" sz="2000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sz="2000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B050"/>
                </a:solidFill>
              </a:rPr>
              <a:t>Students </a:t>
            </a:r>
            <a:r>
              <a:rPr lang="en-US" sz="2000" dirty="0">
                <a:solidFill>
                  <a:srgbClr val="00B050"/>
                </a:solidFill>
              </a:rPr>
              <a:t>will complete a graphic organizer.  </a:t>
            </a:r>
            <a:endParaRPr lang="en-US" sz="2000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sz="2000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B050"/>
                </a:solidFill>
              </a:rPr>
              <a:t>Students </a:t>
            </a:r>
            <a:r>
              <a:rPr lang="en-US" sz="2000" dirty="0">
                <a:solidFill>
                  <a:srgbClr val="00B050"/>
                </a:solidFill>
              </a:rPr>
              <a:t>that finish early may look on the white board for additional activities. </a:t>
            </a:r>
            <a:endParaRPr lang="en-US" sz="2000" dirty="0" smtClean="0">
              <a:solidFill>
                <a:srgbClr val="00B050"/>
              </a:solidFill>
            </a:endParaRPr>
          </a:p>
          <a:p>
            <a:endParaRPr lang="en-US" sz="2000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>
                <a:solidFill>
                  <a:srgbClr val="00B050"/>
                </a:solidFill>
              </a:rPr>
              <a:t>Students will be completing a worksheet at the end.  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4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5400" y="1415609"/>
            <a:ext cx="6858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B050"/>
                </a:solidFill>
              </a:rPr>
              <a:t>Students </a:t>
            </a:r>
            <a:r>
              <a:rPr lang="en-US" sz="2400" dirty="0">
                <a:solidFill>
                  <a:srgbClr val="00B050"/>
                </a:solidFill>
              </a:rPr>
              <a:t>will be asked about their experience and what moral issue did they learn.  </a:t>
            </a:r>
            <a:endParaRPr lang="en-US" sz="2400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2400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B050"/>
                </a:solidFill>
              </a:rPr>
              <a:t>Students will </a:t>
            </a:r>
            <a:r>
              <a:rPr lang="en-US" sz="2400" dirty="0">
                <a:solidFill>
                  <a:srgbClr val="00B050"/>
                </a:solidFill>
              </a:rPr>
              <a:t>be reinforced with a five questions </a:t>
            </a:r>
            <a:r>
              <a:rPr lang="en-US" sz="2400" dirty="0" smtClean="0">
                <a:solidFill>
                  <a:srgbClr val="00B050"/>
                </a:solidFill>
              </a:rPr>
              <a:t>worksheet.</a:t>
            </a:r>
          </a:p>
          <a:p>
            <a:endParaRPr lang="en-US" sz="2400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B050"/>
                </a:solidFill>
              </a:rPr>
              <a:t>Students will participate in creating a skit or play of their story.</a:t>
            </a:r>
            <a:endParaRPr lang="en-US" sz="2400" dirty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2400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B050"/>
                </a:solidFill>
              </a:rPr>
              <a:t>Student </a:t>
            </a:r>
            <a:r>
              <a:rPr lang="en-US" sz="2400" dirty="0">
                <a:solidFill>
                  <a:srgbClr val="00B050"/>
                </a:solidFill>
              </a:rPr>
              <a:t>will be given an overall grade for participation and cooperation of the given material.</a:t>
            </a:r>
          </a:p>
        </p:txBody>
      </p:sp>
    </p:spTree>
    <p:extLst>
      <p:ext uri="{BB962C8B-B14F-4D97-AF65-F5344CB8AC3E}">
        <p14:creationId xmlns:p14="http://schemas.microsoft.com/office/powerpoint/2010/main" val="206391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413338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00B050"/>
                </a:solidFill>
              </a:rPr>
              <a:t>  Paper </a:t>
            </a:r>
            <a:r>
              <a:rPr lang="en-US" sz="2800" dirty="0">
                <a:solidFill>
                  <a:srgbClr val="00B050"/>
                </a:solidFill>
              </a:rPr>
              <a:t>and Pencil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00B050"/>
                </a:solidFill>
              </a:rPr>
              <a:t>Worksheets</a:t>
            </a:r>
            <a:endParaRPr lang="en-US" sz="2800" dirty="0">
              <a:solidFill>
                <a:srgbClr val="00B050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Books</a:t>
            </a:r>
            <a:endParaRPr lang="en-US" sz="2800" dirty="0">
              <a:solidFill>
                <a:srgbClr val="00B050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Markers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9377" y="1210853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Materials &amp; </a:t>
            </a:r>
            <a:r>
              <a:rPr lang="en-US" dirty="0" smtClean="0">
                <a:solidFill>
                  <a:srgbClr val="FF0000"/>
                </a:solidFill>
              </a:rPr>
              <a:t>Resources Supplies: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5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41333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B050"/>
                </a:solidFill>
              </a:rPr>
              <a:t>  Internet websites</a:t>
            </a:r>
          </a:p>
          <a:p>
            <a:endParaRPr lang="en-US" sz="2000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B050"/>
                </a:solidFill>
              </a:rPr>
              <a:t>  Projector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000" dirty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>
                <a:solidFill>
                  <a:srgbClr val="00B050"/>
                </a:solidFill>
              </a:rPr>
              <a:t>  </a:t>
            </a:r>
            <a:r>
              <a:rPr lang="en-US" sz="2000" dirty="0" smtClean="0">
                <a:solidFill>
                  <a:srgbClr val="00B050"/>
                </a:solidFill>
              </a:rPr>
              <a:t>Poster </a:t>
            </a:r>
            <a:r>
              <a:rPr lang="en-US" sz="2000" dirty="0">
                <a:solidFill>
                  <a:srgbClr val="00B050"/>
                </a:solidFill>
              </a:rPr>
              <a:t>Board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000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B050"/>
                </a:solidFill>
              </a:rPr>
              <a:t>  Chart </a:t>
            </a:r>
            <a:r>
              <a:rPr lang="en-US" sz="2000" dirty="0">
                <a:solidFill>
                  <a:srgbClr val="00B050"/>
                </a:solidFill>
              </a:rPr>
              <a:t>Paper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000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B050"/>
                </a:solidFill>
              </a:rPr>
              <a:t>  Graphic </a:t>
            </a:r>
            <a:r>
              <a:rPr lang="en-US" sz="2000" dirty="0">
                <a:solidFill>
                  <a:srgbClr val="00B050"/>
                </a:solidFill>
              </a:rPr>
              <a:t>Organizer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9377" y="106680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Technology tools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Software and hardware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2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2209800"/>
            <a:ext cx="6477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ü"/>
            </a:pPr>
            <a:r>
              <a:rPr lang="en-US" u="sng" dirty="0" smtClean="0">
                <a:hlinkClick r:id="rId3"/>
              </a:rPr>
              <a:t>PBS Kids</a:t>
            </a:r>
            <a:endParaRPr lang="en-US" dirty="0"/>
          </a:p>
          <a:p>
            <a:pPr algn="ctr"/>
            <a:r>
              <a:rPr lang="en-US" dirty="0"/>
              <a:t> 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en-US" u="sng" dirty="0" smtClean="0">
                <a:hlinkClick r:id="rId4"/>
              </a:rPr>
              <a:t>Kids Fables</a:t>
            </a:r>
            <a:endParaRPr lang="en-US" dirty="0" smtClean="0"/>
          </a:p>
          <a:p>
            <a:pPr algn="ctr"/>
            <a:r>
              <a:rPr lang="en-US" dirty="0" smtClean="0"/>
              <a:t> 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en-US" u="sng" dirty="0" smtClean="0">
                <a:hlinkClick r:id="rId5"/>
              </a:rPr>
              <a:t>Classical Stories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342900" indent="-342900" algn="ctr">
              <a:buFont typeface="Wingdings" pitchFamily="2" charset="2"/>
              <a:buChar char="ü"/>
            </a:pPr>
            <a:r>
              <a:rPr lang="en-US" u="sng" dirty="0" smtClean="0">
                <a:hlinkClick r:id="rId6"/>
              </a:rPr>
              <a:t>Children's Classics</a:t>
            </a:r>
            <a:endParaRPr lang="en-US" u="sng" dirty="0" smtClean="0"/>
          </a:p>
          <a:p>
            <a:pPr marL="342900" indent="-342900" algn="ctr">
              <a:buFont typeface="Wingdings" pitchFamily="2" charset="2"/>
              <a:buChar char="ü"/>
            </a:pPr>
            <a:endParaRPr lang="en-US" u="sng" dirty="0"/>
          </a:p>
          <a:p>
            <a:pPr marL="342900" indent="-342900" algn="ctr">
              <a:buFont typeface="Wingdings" pitchFamily="2" charset="2"/>
              <a:buChar char="ü"/>
            </a:pPr>
            <a:r>
              <a:rPr lang="en-US" dirty="0" smtClean="0">
                <a:hlinkClick r:id="rId7"/>
              </a:rPr>
              <a:t>Fables</a:t>
            </a:r>
            <a:endParaRPr lang="en-US" dirty="0"/>
          </a:p>
          <a:p>
            <a:pPr marL="342900" indent="-342900" algn="ctr">
              <a:buFont typeface="Wingdings" pitchFamily="2" charset="2"/>
              <a:buChar char="ü"/>
            </a:pPr>
            <a:endParaRPr lang="en-US" dirty="0"/>
          </a:p>
          <a:p>
            <a:pPr marL="342900" indent="-342900" algn="ctr">
              <a:buFont typeface="Wingdings" pitchFamily="2" charset="2"/>
              <a:buChar char="ü"/>
            </a:pPr>
            <a:r>
              <a:rPr lang="en-US" u="sng" dirty="0" smtClean="0">
                <a:hlinkClick r:id="rId8"/>
              </a:rPr>
              <a:t>Ms. Garcia Website</a:t>
            </a:r>
            <a:endParaRPr lang="en-US" u="sng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3000" y="83820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OTHER RESOURCES</a:t>
            </a:r>
            <a:br>
              <a:rPr lang="en-US" dirty="0" smtClean="0">
                <a:solidFill>
                  <a:srgbClr val="00B050"/>
                </a:solidFill>
              </a:rPr>
            </a:b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6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738" y="-648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5622" y="476655"/>
            <a:ext cx="434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Franklin Gothic Medium Cond" pitchFamily="34" charset="0"/>
              </a:rPr>
              <a:t>Reading/Language </a:t>
            </a:r>
            <a:r>
              <a:rPr lang="en-US" sz="2800" dirty="0">
                <a:solidFill>
                  <a:schemeClr val="bg1"/>
                </a:solidFill>
                <a:latin typeface="Franklin Gothic Medium Cond" pitchFamily="34" charset="0"/>
              </a:rPr>
              <a:t>Arts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Franklin Gothic Medium Cond" pitchFamily="34" charset="0"/>
              </a:rPr>
              <a:t>March 7, 2012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Franklin Gothic Medium Cond" pitchFamily="34" charset="0"/>
              </a:rPr>
              <a:t>3</a:t>
            </a:r>
            <a:r>
              <a:rPr lang="en-US" sz="2800" baseline="30000" dirty="0">
                <a:solidFill>
                  <a:schemeClr val="bg1"/>
                </a:solidFill>
                <a:latin typeface="Franklin Gothic Medium Cond" pitchFamily="34" charset="0"/>
              </a:rPr>
              <a:t>rd</a:t>
            </a:r>
            <a:r>
              <a:rPr lang="en-US" sz="2800" dirty="0">
                <a:solidFill>
                  <a:schemeClr val="bg1"/>
                </a:solidFill>
                <a:latin typeface="Franklin Gothic Medium Cond" pitchFamily="34" charset="0"/>
              </a:rPr>
              <a:t> Grade</a:t>
            </a:r>
          </a:p>
        </p:txBody>
      </p:sp>
      <p:sp>
        <p:nvSpPr>
          <p:cNvPr id="4" name="Rectangle 3"/>
          <p:cNvSpPr/>
          <p:nvPr/>
        </p:nvSpPr>
        <p:spPr>
          <a:xfrm>
            <a:off x="3962400" y="1861650"/>
            <a:ext cx="4495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kern="0" dirty="0" smtClean="0">
                <a:solidFill>
                  <a:schemeClr val="bg1"/>
                </a:solidFill>
                <a:latin typeface="AR CENA" pitchFamily="2" charset="0"/>
              </a:rPr>
              <a:t>TODAY’S LESSON IS </a:t>
            </a:r>
            <a:r>
              <a:rPr lang="en-US" sz="4400" kern="0" dirty="0">
                <a:solidFill>
                  <a:schemeClr val="bg1"/>
                </a:solidFill>
                <a:latin typeface="AR CENA" pitchFamily="2" charset="0"/>
              </a:rPr>
              <a:t>A CLASSICAL STORY OF  </a:t>
            </a:r>
            <a:endParaRPr lang="en-US" sz="4400" kern="0" dirty="0" smtClean="0">
              <a:solidFill>
                <a:schemeClr val="bg1"/>
              </a:solidFill>
              <a:latin typeface="AR CENA" pitchFamily="2" charset="0"/>
            </a:endParaRPr>
          </a:p>
          <a:p>
            <a:pPr lvl="0" algn="ctr">
              <a:defRPr/>
            </a:pPr>
            <a:endParaRPr lang="en-US" kern="0" dirty="0">
              <a:solidFill>
                <a:srgbClr val="00B050"/>
              </a:solidFill>
              <a:latin typeface="AR CE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10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39920" y="774970"/>
            <a:ext cx="6096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three little pigs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4800" y="4763630"/>
            <a:ext cx="1725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3" tooltip="Click here to go to the Fairytale video"/>
              </a:rPr>
              <a:t>Link to Fairytale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124" name="Picture 4" descr="http://t2.gstatic.com/images?q=tbn:ANd9GcSNECM6K2kCQuZEnnZ2qFf2wQbgERhzJAX5lKoJDsQo_Yxqy4Rr8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2600"/>
            <a:ext cx="5105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3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8200" y="1219200"/>
            <a:ext cx="73152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Students will </a:t>
            </a:r>
          </a:p>
          <a:p>
            <a:pPr algn="ctr"/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identify the </a:t>
            </a:r>
          </a:p>
          <a:p>
            <a:pPr algn="ctr"/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characteristics </a:t>
            </a:r>
          </a:p>
          <a:p>
            <a:pPr algn="ctr"/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of a fable in their 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favorite 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283478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5881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The three little pigs leave home.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500" y="1752600"/>
            <a:ext cx="7238999" cy="365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MS900074930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81800" y="4038600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38800" y="5575626"/>
            <a:ext cx="1681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itchFamily="34" charset="0"/>
              </a:rPr>
              <a:t>Click on Pig</a:t>
            </a:r>
          </a:p>
        </p:txBody>
      </p:sp>
      <p:pic>
        <p:nvPicPr>
          <p:cNvPr id="9" name="MS900074930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72000" y="4038600"/>
            <a:ext cx="609600" cy="609600"/>
          </a:xfrm>
          <a:prstGeom prst="rect">
            <a:avLst/>
          </a:prstGeom>
        </p:spPr>
      </p:pic>
      <p:pic>
        <p:nvPicPr>
          <p:cNvPr id="10" name="MS900074930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67400" y="4084320"/>
            <a:ext cx="609600" cy="609600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2743200" y="2286000"/>
            <a:ext cx="2438400" cy="914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Bye! Bye!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Go and build your houses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8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8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t3.gstatic.com/images?q=tbn:ANd9GcSl0t3qktQSaBcxp2FVKgcJu-nAxWgFYqB5j79GdhbyGrzMOQssJ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534364"/>
            <a:ext cx="4915468" cy="395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0" y="1143000"/>
            <a:ext cx="6644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The first pig built his house out of straws.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52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0" y="1828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70458"/>
            <a:ext cx="5943600" cy="418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4897411" y="1828800"/>
            <a:ext cx="1759085" cy="923862"/>
          </a:xfrm>
          <a:prstGeom prst="wedgeEllipseCallo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i="1" dirty="0" smtClean="0">
                <a:solidFill>
                  <a:prstClr val="black"/>
                </a:solidFill>
                <a:latin typeface="AR CENA" pitchFamily="2" charset="0"/>
              </a:rPr>
              <a:t>Then </a:t>
            </a:r>
            <a:r>
              <a:rPr lang="en-US" sz="1200" i="1" dirty="0">
                <a:solidFill>
                  <a:prstClr val="black"/>
                </a:solidFill>
                <a:latin typeface="AR CENA" pitchFamily="2" charset="0"/>
              </a:rPr>
              <a:t>I'll huff and I'll puff and I'll blow your house in!</a:t>
            </a:r>
            <a:r>
              <a:rPr lang="en-US" sz="1200" dirty="0">
                <a:solidFill>
                  <a:prstClr val="black"/>
                </a:solidFill>
                <a:latin typeface="AR CENA" pitchFamily="2" charset="0"/>
              </a:rPr>
              <a:t> </a:t>
            </a:r>
          </a:p>
        </p:txBody>
      </p:sp>
      <p:pic>
        <p:nvPicPr>
          <p:cNvPr id="8" name="MS900075057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08160" y="3164129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57400" y="5257800"/>
            <a:ext cx="1367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8"/>
              </a:rPr>
              <a:t>Link to story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98132"/>
            <a:ext cx="20081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60835" y="5413283"/>
            <a:ext cx="1806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Click on the Wolf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8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400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1219200" y="1028092"/>
            <a:ext cx="1905000" cy="78678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 </a:t>
            </a:r>
            <a:r>
              <a:rPr lang="en-US" sz="1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pig, </a:t>
            </a:r>
            <a:endParaRPr lang="en-US" sz="1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sz="1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 </a:t>
            </a:r>
            <a:r>
              <a:rPr lang="en-US" sz="1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pig, </a:t>
            </a:r>
            <a:endParaRPr lang="en-US" sz="1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sz="1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</a:t>
            </a:r>
            <a:r>
              <a:rPr lang="en-US" sz="1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come in. </a:t>
            </a:r>
            <a:r>
              <a:rPr 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4724400" y="1508557"/>
            <a:ext cx="22098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i="1" dirty="0">
                <a:solidFill>
                  <a:prstClr val="black"/>
                </a:solidFill>
              </a:rPr>
              <a:t>Not by the hair on my chinny-chin-chin!</a:t>
            </a:r>
            <a:r>
              <a:rPr lang="en-US" sz="1200" b="1" dirty="0">
                <a:solidFill>
                  <a:prstClr val="black"/>
                </a:solidFill>
              </a:rPr>
              <a:t/>
            </a:r>
            <a:br>
              <a:rPr lang="en-US" sz="1200" b="1" dirty="0">
                <a:solidFill>
                  <a:prstClr val="black"/>
                </a:solidFill>
              </a:rPr>
            </a:br>
            <a:endParaRPr lang="en-US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914400"/>
            <a:ext cx="5234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The second pig built his house out of wood.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6" name="MS900075057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90800" y="3048000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47181" y="5287302"/>
            <a:ext cx="1773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Click on the wolf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26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1.gstatic.com/images?q=tbn:ANd9GcQVYJE4xFVkhguLbEio3zzDzqUwqXABHoHqrnqCnl_5DYCwK7YgHjp1Jf_Iy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5486400" y="1600200"/>
            <a:ext cx="1905000" cy="78678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 </a:t>
            </a:r>
            <a:r>
              <a:rPr lang="en-US" sz="1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pig, </a:t>
            </a:r>
            <a:endParaRPr lang="en-US" sz="1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sz="1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 </a:t>
            </a:r>
            <a:r>
              <a:rPr lang="en-US" sz="1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pig, </a:t>
            </a:r>
            <a:endParaRPr lang="en-US" sz="1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sz="1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</a:t>
            </a:r>
            <a:r>
              <a:rPr lang="en-US" sz="1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come in. </a:t>
            </a:r>
            <a:r>
              <a:rPr 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98132"/>
            <a:ext cx="20081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9745" y="1086601"/>
            <a:ext cx="4636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The third pig built his house out of bricks.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8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1905</TotalTime>
  <Words>314</Words>
  <Application>Microsoft Office PowerPoint</Application>
  <PresentationFormat>On-screen Show (4:3)</PresentationFormat>
  <Paragraphs>78</Paragraphs>
  <Slides>15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Pushpin</vt:lpstr>
      <vt:lpstr>PowerPoint Presentation</vt:lpstr>
      <vt:lpstr>PowerPoint Presentation</vt:lpstr>
      <vt:lpstr>PowerPoint Presentation</vt:lpstr>
      <vt:lpstr>PowerPoint Presentation</vt:lpstr>
      <vt:lpstr>The three little pigs leave home.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Materials &amp; Resources Supplies: </vt:lpstr>
      <vt:lpstr>Technology tools  (Software and hardware) </vt:lpstr>
      <vt:lpstr>OTHER RESOURCES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Juana</dc:creator>
  <cp:lastModifiedBy>Juana</cp:lastModifiedBy>
  <cp:revision>57</cp:revision>
  <dcterms:created xsi:type="dcterms:W3CDTF">2012-03-07T04:13:20Z</dcterms:created>
  <dcterms:modified xsi:type="dcterms:W3CDTF">2012-04-18T18:09:26Z</dcterms:modified>
</cp:coreProperties>
</file>